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6"/>
  </p:notesMasterIdLst>
  <p:sldIdLst>
    <p:sldId id="257" r:id="rId2"/>
    <p:sldId id="25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289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0FF7-649E-4E03-BD2E-82A95D9F3CE8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93926-22FB-4C9E-A6DA-E89D3422E6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310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681F3-F1C5-4083-BF0E-EC5E4DD760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3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36139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177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6622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689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45704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566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029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772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235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839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042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62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9A%D0%BE%D0%BD%D1%81%D1%83%D0%BC%D0%B5%D0%BD%D1%82%D1%82%D0%B5%D1%80" TargetMode="External"/><Relationship Id="rId3" Type="http://schemas.openxmlformats.org/officeDocument/2006/relationships/hyperlink" Target="https://kk.wikipedia.org/wiki/%D0%A2%D0%B0%D1%80%D0%B8%D1%85" TargetMode="External"/><Relationship Id="rId7" Type="http://schemas.openxmlformats.org/officeDocument/2006/relationships/hyperlink" Target="https://kk.wikipedia.org/wiki/%D0%AD%D0%BD%D0%B5%D1%80%D0%B3%D0%B8%D1%8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.wikipedia.org/wiki/%D0%A2%D0%B0%D0%B1%D0%B8%D2%93%D0%B0%D1%82" TargetMode="External"/><Relationship Id="rId11" Type="http://schemas.openxmlformats.org/officeDocument/2006/relationships/hyperlink" Target="https://kk.wikipedia.org/wiki/%D0%96%D0%B5%D1%80%D0%B4%D0%B5%D0%B3%D1%96_%D0%B7%D0%B0%D1%82_%D0%B0%D0%B9%D0%BD%D0%B0%D0%BB%D1%8B%D0%BC%D1%8B" TargetMode="External"/><Relationship Id="rId5" Type="http://schemas.openxmlformats.org/officeDocument/2006/relationships/hyperlink" Target="https://kk.wikipedia.org/wiki/%D0%9E%D1%80%D0%B3%D0%B0%D0%BD%D0%B8%D0%B7%D0%BC" TargetMode="External"/><Relationship Id="rId10" Type="http://schemas.openxmlformats.org/officeDocument/2006/relationships/hyperlink" Target="https://kk.wikipedia.org/wiki/%D0%A0%D0%B5%D0%B4%D1%83%D1%86%D0%B5%D0%BD%D1%82%D1%82%D0%B5%D1%80" TargetMode="External"/><Relationship Id="rId4" Type="http://schemas.openxmlformats.org/officeDocument/2006/relationships/hyperlink" Target="https://kk.wikipedia.org/wiki/%D0%96%D2%AF%D0%B9%D0%B5" TargetMode="External"/><Relationship Id="rId9" Type="http://schemas.openxmlformats.org/officeDocument/2006/relationships/hyperlink" Target="https://kk.wikipedia.org/wiki/%D0%9F%D1%80%D0%BE%D0%B4%D1%83%D1%86%D0%B5%D0%BD%D1%82%D1%82%D0%B5%D1%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09" y="166938"/>
            <a:ext cx="11617291" cy="16786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ҚАЗАҚСТАН РЕСПУБЛИКАСЫНЫҢ БІЛІМ ЖӘНЕ ҒЫЛЫМ </a:t>
            </a: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МИНИСТРЛІГІ</a:t>
            </a:r>
            <a:endParaRPr 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ӘЛ-ФАРАБИ </a:t>
            </a:r>
            <a:r>
              <a:rPr lang="kk-KZ" sz="180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АТЫНДАҒЫ ҚАЗАҚ ҰЛТТЫҚ </a:t>
            </a: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УНИВЕРСИТЕТІ</a:t>
            </a:r>
            <a:endParaRPr 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БИОЛОГИЯ </a:t>
            </a:r>
            <a:r>
              <a:rPr lang="kk-KZ" sz="180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ЖӘНЕ БИОТЕХНОЛОГИЯ ФАКУЛЬТЕТІ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БОТАНИКА ЖӘНЕ АГРОЭКОЛОГИЯ КАФЕДРАСЫ</a:t>
            </a:r>
          </a:p>
          <a:p>
            <a:pPr marL="0" indent="0" algn="ctr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0161" y="2736502"/>
            <a:ext cx="975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800" dirty="0" smtClean="0">
                <a:latin typeface="Comic Sans MS" panose="030F0702030302020204" pitchFamily="66" charset="0"/>
              </a:rPr>
              <a:t>Тақырыбы</a:t>
            </a:r>
            <a:r>
              <a:rPr lang="kk-KZ" sz="2800" dirty="0">
                <a:latin typeface="Comic Sans MS" panose="030F0702030302020204" pitchFamily="66" charset="0"/>
              </a:rPr>
              <a:t>: </a:t>
            </a:r>
            <a:r>
              <a:rPr lang="kk-KZ" sz="2800" b="1" dirty="0">
                <a:latin typeface="Comic Sans MS" panose="030F0702030302020204" pitchFamily="66" charset="0"/>
              </a:rPr>
              <a:t>Өсімдіктердің басқа компоненттерін  қорғау</a:t>
            </a:r>
            <a:endParaRPr lang="kk-KZ" sz="2800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1" y="166939"/>
            <a:ext cx="1491530" cy="16618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CBA9E7-392A-A422-6E27-CCC2F09DD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72" y="156190"/>
            <a:ext cx="1689328" cy="16786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42053D-4F51-BAE2-102E-74AD13C8E3D4}"/>
              </a:ext>
            </a:extLst>
          </p:cNvPr>
          <p:cNvSpPr txBox="1"/>
          <p:nvPr/>
        </p:nvSpPr>
        <p:spPr>
          <a:xfrm>
            <a:off x="8457988" y="5617028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Дәріскер: </a:t>
            </a:r>
            <a:r>
              <a:rPr lang="kk-KZ" dirty="0">
                <a:latin typeface="Comic Sans MS" panose="030F0702030302020204" pitchFamily="66" charset="0"/>
                <a:cs typeface="Times New Roman" panose="02020603050405020304" pitchFamily="18" charset="0"/>
              </a:rPr>
              <a:t>б.ғ.к., профессор </a:t>
            </a:r>
          </a:p>
          <a:p>
            <a:r>
              <a:rPr lang="kk-KZ" dirty="0">
                <a:latin typeface="Comic Sans MS" panose="030F0702030302020204" pitchFamily="66" charset="0"/>
                <a:cs typeface="Times New Roman" panose="02020603050405020304" pitchFamily="18" charset="0"/>
              </a:rPr>
              <a:t>Аметов Абибулла </a:t>
            </a:r>
            <a:endParaRPr lang="ru-KZ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0236F-ACAB-0665-DB82-5F1CB3C25745}"/>
              </a:ext>
            </a:extLst>
          </p:cNvPr>
          <p:cNvSpPr txBox="1"/>
          <p:nvPr/>
        </p:nvSpPr>
        <p:spPr>
          <a:xfrm>
            <a:off x="2581825" y="1845596"/>
            <a:ext cx="7354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800" b="1" dirty="0">
                <a:latin typeface="Comic Sans MS" panose="030F0702030302020204" pitchFamily="66" charset="0"/>
                <a:cs typeface="Arial" panose="020B0604020202020204" pitchFamily="34" charset="0"/>
              </a:rPr>
              <a:t>7</a:t>
            </a:r>
            <a:r>
              <a:rPr lang="en-US" sz="2800" b="1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kk-KZ" sz="28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Дәріс </a:t>
            </a:r>
            <a:endParaRPr lang="kk-KZ" sz="2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9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AD39AF-7EE7-2BF3-B539-90BE5B6B5857}"/>
              </a:ext>
            </a:extLst>
          </p:cNvPr>
          <p:cNvSpPr txBox="1"/>
          <p:nvPr/>
        </p:nvSpPr>
        <p:spPr>
          <a:xfrm>
            <a:off x="715598" y="863331"/>
            <a:ext cx="51997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KZ" sz="2400" b="1" dirty="0"/>
              <a:t>6. </a:t>
            </a:r>
            <a:r>
              <a:rPr lang="ru-RU" sz="2400" b="1" dirty="0" err="1"/>
              <a:t>Генетикалық</a:t>
            </a:r>
            <a:r>
              <a:rPr lang="ru-RU" sz="2400" b="1" dirty="0"/>
              <a:t> (</a:t>
            </a:r>
            <a:r>
              <a:rPr lang="ru-RU" sz="2400" b="1" dirty="0" err="1"/>
              <a:t>тұқымдық</a:t>
            </a:r>
            <a:r>
              <a:rPr lang="ru-RU" sz="2400" b="1" dirty="0"/>
              <a:t>) </a:t>
            </a:r>
            <a:r>
              <a:rPr lang="ru-RU" sz="2400" b="1" dirty="0" err="1"/>
              <a:t>қорды</a:t>
            </a:r>
            <a:r>
              <a:rPr lang="ru-RU" sz="2400" b="1" dirty="0"/>
              <a:t> </a:t>
            </a:r>
            <a:r>
              <a:rPr lang="ru-RU" sz="2400" b="1" dirty="0" err="1"/>
              <a:t>қорғау</a:t>
            </a:r>
            <a:endParaRPr lang="ru-RU" sz="2400" b="1" dirty="0"/>
          </a:p>
          <a:p>
            <a:pPr>
              <a:buNone/>
            </a:pPr>
            <a:endParaRPr lang="ru-RU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Тұқым</a:t>
            </a:r>
            <a:r>
              <a:rPr lang="ru-RU" sz="2400" dirty="0"/>
              <a:t> </a:t>
            </a:r>
            <a:r>
              <a:rPr lang="ru-RU" sz="2400" dirty="0" err="1"/>
              <a:t>банктері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Жабайы</a:t>
            </a:r>
            <a:r>
              <a:rPr lang="ru-RU" sz="2400" dirty="0"/>
              <a:t> </a:t>
            </a:r>
            <a:r>
              <a:rPr lang="ru-RU" sz="2400" dirty="0" err="1"/>
              <a:t>туыстас</a:t>
            </a:r>
            <a:r>
              <a:rPr lang="ru-RU" sz="2400" dirty="0"/>
              <a:t> </a:t>
            </a:r>
            <a:r>
              <a:rPr lang="ru-RU" sz="2400" dirty="0" err="1"/>
              <a:t>түрлерін</a:t>
            </a:r>
            <a:r>
              <a:rPr lang="ru-RU" sz="2400" dirty="0"/>
              <a:t> </a:t>
            </a:r>
            <a:r>
              <a:rPr lang="ru-RU" sz="2400" dirty="0" err="1"/>
              <a:t>сақтау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Селекция </a:t>
            </a:r>
            <a:r>
              <a:rPr lang="ru-RU" sz="2400" dirty="0" err="1"/>
              <a:t>жұмыстары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26D2E3-6950-3E90-A77B-00BD74DE6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692" y="2874475"/>
            <a:ext cx="6382192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D4EE8B-CB9B-9923-6A56-F88DF78FCA87}"/>
              </a:ext>
            </a:extLst>
          </p:cNvPr>
          <p:cNvSpPr txBox="1"/>
          <p:nvPr/>
        </p:nvSpPr>
        <p:spPr>
          <a:xfrm>
            <a:off x="837489" y="1647041"/>
            <a:ext cx="51365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KZ" sz="2400" b="1" dirty="0"/>
              <a:t>7. </a:t>
            </a:r>
            <a:r>
              <a:rPr lang="ru-RU" sz="2400" b="1" dirty="0" err="1"/>
              <a:t>Экожүйелерді</a:t>
            </a:r>
            <a:r>
              <a:rPr lang="ru-RU" sz="2400" b="1" dirty="0"/>
              <a:t> </a:t>
            </a:r>
            <a:r>
              <a:rPr lang="ru-RU" sz="2400" b="1" dirty="0" err="1"/>
              <a:t>тұтас</a:t>
            </a:r>
            <a:r>
              <a:rPr lang="ru-RU" sz="2400" b="1" dirty="0"/>
              <a:t> </a:t>
            </a:r>
            <a:r>
              <a:rPr lang="ru-RU" sz="2400" b="1" dirty="0" err="1"/>
              <a:t>сақтау</a:t>
            </a:r>
            <a:endParaRPr lang="ru-RU" sz="2400" b="1" dirty="0"/>
          </a:p>
          <a:p>
            <a:pPr>
              <a:buNone/>
            </a:pPr>
            <a:r>
              <a:rPr lang="ru-RU" sz="2400" dirty="0" err="1"/>
              <a:t>Өсімдіктер</a:t>
            </a:r>
            <a:r>
              <a:rPr lang="ru-RU" sz="2400" dirty="0"/>
              <a:t> тек </a:t>
            </a:r>
            <a:r>
              <a:rPr lang="ru-RU" sz="2400" dirty="0" err="1"/>
              <a:t>жеке</a:t>
            </a:r>
            <a:r>
              <a:rPr lang="ru-RU" sz="2400" dirty="0"/>
              <a:t> </a:t>
            </a:r>
            <a:r>
              <a:rPr lang="ru-RU" sz="2400" dirty="0" err="1"/>
              <a:t>түр</a:t>
            </a:r>
            <a:r>
              <a:rPr lang="ru-RU" sz="2400" dirty="0"/>
              <a:t>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dirty="0" err="1"/>
              <a:t>емес</a:t>
            </a:r>
            <a:r>
              <a:rPr lang="ru-RU" sz="2400" dirty="0"/>
              <a:t>, </a:t>
            </a:r>
            <a:r>
              <a:rPr lang="ru-RU" sz="2400" dirty="0" err="1"/>
              <a:t>экожүйенің</a:t>
            </a:r>
            <a:r>
              <a:rPr lang="ru-RU" sz="2400" dirty="0"/>
              <a:t> </a:t>
            </a:r>
            <a:r>
              <a:rPr lang="ru-RU" sz="2400" dirty="0" err="1"/>
              <a:t>құрамдас</a:t>
            </a:r>
            <a:r>
              <a:rPr lang="ru-RU" sz="2400" dirty="0"/>
              <a:t> </a:t>
            </a:r>
            <a:r>
              <a:rPr lang="ru-RU" sz="2400" dirty="0" err="1"/>
              <a:t>бөлігі</a:t>
            </a:r>
            <a:r>
              <a:rPr lang="ru-RU" sz="2400" dirty="0"/>
              <a:t>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dirty="0" err="1"/>
              <a:t>қорғалуы</a:t>
            </a:r>
            <a:r>
              <a:rPr lang="ru-RU" sz="2400" dirty="0"/>
              <a:t> </a:t>
            </a:r>
            <a:r>
              <a:rPr lang="ru-RU" sz="2400" dirty="0" err="1"/>
              <a:t>тиіс</a:t>
            </a:r>
            <a:r>
              <a:rPr lang="ru-RU" sz="2400" dirty="0"/>
              <a:t>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b="1" dirty="0" err="1"/>
              <a:t>Шаралар</a:t>
            </a:r>
            <a:r>
              <a:rPr lang="ru-RU" sz="2400" b="1" dirty="0"/>
              <a:t>: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In-situ: </a:t>
            </a:r>
            <a:r>
              <a:rPr lang="ru-RU" sz="2400" dirty="0" err="1"/>
              <a:t>табиғи</a:t>
            </a:r>
            <a:r>
              <a:rPr lang="ru-RU" sz="2400" dirty="0"/>
              <a:t> </a:t>
            </a:r>
            <a:r>
              <a:rPr lang="ru-RU" sz="2400" dirty="0" err="1"/>
              <a:t>ортада</a:t>
            </a:r>
            <a:r>
              <a:rPr lang="ru-RU" sz="2400" dirty="0"/>
              <a:t> </a:t>
            </a:r>
            <a:r>
              <a:rPr lang="ru-RU" sz="2400" dirty="0" err="1"/>
              <a:t>сақтау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ru-RU" sz="2400" dirty="0" err="1"/>
              <a:t>қорық</a:t>
            </a:r>
            <a:r>
              <a:rPr lang="ru-RU" sz="2400" dirty="0"/>
              <a:t>, </a:t>
            </a:r>
            <a:r>
              <a:rPr lang="ru-RU" sz="2400" dirty="0" err="1"/>
              <a:t>ұлттық</a:t>
            </a:r>
            <a:r>
              <a:rPr lang="ru-RU" sz="2400" dirty="0"/>
              <a:t> парк)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Ex-situ: </a:t>
            </a:r>
            <a:r>
              <a:rPr lang="ru-RU" sz="2400" dirty="0" err="1"/>
              <a:t>жасанды</a:t>
            </a:r>
            <a:r>
              <a:rPr lang="ru-RU" sz="2400" dirty="0"/>
              <a:t> </a:t>
            </a:r>
            <a:r>
              <a:rPr lang="ru-RU" sz="2400" dirty="0" err="1"/>
              <a:t>ортада</a:t>
            </a:r>
            <a:r>
              <a:rPr lang="ru-RU" sz="2400" dirty="0"/>
              <a:t> </a:t>
            </a:r>
            <a:r>
              <a:rPr lang="ru-RU" sz="2400" dirty="0" err="1"/>
              <a:t>сақтау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ru-RU" sz="2400" dirty="0" err="1"/>
              <a:t>ботаникалық</a:t>
            </a:r>
            <a:r>
              <a:rPr lang="ru-RU" sz="2400" dirty="0"/>
              <a:t> </a:t>
            </a:r>
            <a:r>
              <a:rPr lang="ru-RU" sz="2400" dirty="0" err="1"/>
              <a:t>бақ</a:t>
            </a:r>
            <a:r>
              <a:rPr lang="ru-RU" sz="2400" dirty="0"/>
              <a:t>, оранжерея, </a:t>
            </a:r>
            <a:r>
              <a:rPr lang="ru-RU" sz="2400" dirty="0" err="1"/>
              <a:t>тұқым</a:t>
            </a:r>
            <a:r>
              <a:rPr lang="ru-RU" sz="2400" dirty="0"/>
              <a:t> </a:t>
            </a:r>
            <a:r>
              <a:rPr lang="ru-RU" sz="2400" dirty="0" err="1"/>
              <a:t>банкі</a:t>
            </a:r>
            <a:r>
              <a:rPr lang="ru-RU" sz="2400" dirty="0"/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08B3C2-F192-09C1-767B-DC313463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560" y="1325881"/>
            <a:ext cx="5638785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Қорытынды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Өсімдіктерді</a:t>
            </a:r>
            <a:r>
              <a:rPr lang="ru-RU" dirty="0" smtClean="0"/>
              <a:t>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ru-RU" dirty="0" err="1"/>
              <a:t>қорғау</a:t>
            </a:r>
            <a:r>
              <a:rPr lang="ru-RU" dirty="0"/>
              <a:t> — тек </a:t>
            </a:r>
            <a:r>
              <a:rPr lang="ru-RU" dirty="0" err="1"/>
              <a:t>өсімдіктің</a:t>
            </a:r>
            <a:r>
              <a:rPr lang="ru-RU" dirty="0"/>
              <a:t> </a:t>
            </a:r>
            <a:r>
              <a:rPr lang="ru-RU" dirty="0" err="1"/>
              <a:t>өзін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тіршілігіне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компоненттерді</a:t>
            </a:r>
            <a:r>
              <a:rPr lang="ru-RU" dirty="0"/>
              <a:t> (</a:t>
            </a:r>
            <a:r>
              <a:rPr lang="ru-RU" dirty="0" err="1"/>
              <a:t>топырақ</a:t>
            </a:r>
            <a:r>
              <a:rPr lang="ru-RU" dirty="0"/>
              <a:t>, су, климат, </a:t>
            </a:r>
            <a:r>
              <a:rPr lang="ru-RU" dirty="0" err="1"/>
              <a:t>жануарлар</a:t>
            </a:r>
            <a:r>
              <a:rPr lang="ru-RU" dirty="0"/>
              <a:t>, </a:t>
            </a:r>
            <a:r>
              <a:rPr lang="ru-RU" dirty="0" err="1"/>
              <a:t>микроорганизмдер</a:t>
            </a:r>
            <a:r>
              <a:rPr lang="ru-RU" dirty="0"/>
              <a:t>, </a:t>
            </a:r>
            <a:r>
              <a:rPr lang="ru-RU" dirty="0" err="1"/>
              <a:t>экожүйе</a:t>
            </a:r>
            <a:r>
              <a:rPr lang="ru-RU" dirty="0"/>
              <a:t>) </a:t>
            </a:r>
            <a:r>
              <a:rPr lang="ru-RU" dirty="0" err="1"/>
              <a:t>біртұтас</a:t>
            </a:r>
            <a:r>
              <a:rPr lang="ru-RU" dirty="0"/>
              <a:t> </a:t>
            </a:r>
            <a:r>
              <a:rPr lang="ru-RU" dirty="0" err="1"/>
              <a:t>қорғауды</a:t>
            </a:r>
            <a:r>
              <a:rPr lang="ru-RU" dirty="0"/>
              <a:t> </a:t>
            </a:r>
            <a:r>
              <a:rPr lang="ru-RU" dirty="0" err="1"/>
              <a:t>білдіреді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тәсіл</a:t>
            </a:r>
            <a:r>
              <a:rPr lang="ru-RU" dirty="0"/>
              <a:t> </a:t>
            </a:r>
            <a:r>
              <a:rPr lang="ru-RU" dirty="0" err="1"/>
              <a:t>экожүйелердің</a:t>
            </a:r>
            <a:r>
              <a:rPr lang="ru-RU" dirty="0"/>
              <a:t> </a:t>
            </a:r>
            <a:r>
              <a:rPr lang="ru-RU" dirty="0" err="1"/>
              <a:t>тұрақтылығын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етіп</a:t>
            </a:r>
            <a:r>
              <a:rPr lang="ru-RU" dirty="0"/>
              <a:t>, </a:t>
            </a:r>
            <a:r>
              <a:rPr lang="ru-RU" dirty="0" err="1"/>
              <a:t>болашақ</a:t>
            </a:r>
            <a:r>
              <a:rPr lang="ru-RU" dirty="0"/>
              <a:t> </a:t>
            </a:r>
            <a:r>
              <a:rPr lang="ru-RU" dirty="0" err="1"/>
              <a:t>ұрпаққа</a:t>
            </a:r>
            <a:r>
              <a:rPr lang="ru-RU" dirty="0"/>
              <a:t> </a:t>
            </a:r>
            <a:r>
              <a:rPr lang="ru-RU" dirty="0" err="1"/>
              <a:t>табиғи</a:t>
            </a:r>
            <a:r>
              <a:rPr lang="ru-RU" dirty="0"/>
              <a:t> </a:t>
            </a:r>
            <a:r>
              <a:rPr lang="ru-RU" dirty="0" err="1"/>
              <a:t>байлықты</a:t>
            </a:r>
            <a:r>
              <a:rPr lang="ru-RU" dirty="0"/>
              <a:t> </a:t>
            </a:r>
            <a:r>
              <a:rPr lang="ru-RU" dirty="0" err="1"/>
              <a:t>сақтап</a:t>
            </a:r>
            <a:r>
              <a:rPr lang="ru-RU" dirty="0"/>
              <a:t> </a:t>
            </a:r>
            <a:r>
              <a:rPr lang="ru-RU" dirty="0" err="1"/>
              <a:t>қалуға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51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Comic Sans MS" panose="030F0702030302020204" pitchFamily="66" charset="0"/>
                <a:cs typeface="Times New Roman" pitchFamily="18" charset="0"/>
              </a:rPr>
              <a:t>Әдебиеттер</a:t>
            </a:r>
            <a:r>
              <a:rPr lang="ru-RU" sz="3200" b="1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Comic Sans MS" panose="030F0702030302020204" pitchFamily="66" charset="0"/>
                <a:cs typeface="Times New Roman" pitchFamily="18" charset="0"/>
              </a:rPr>
              <a:t>және</a:t>
            </a:r>
            <a:r>
              <a:rPr lang="ru-RU" sz="3200" b="1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Comic Sans MS" panose="030F0702030302020204" pitchFamily="66" charset="0"/>
                <a:cs typeface="Times New Roman" pitchFamily="18" charset="0"/>
              </a:rPr>
              <a:t>ресурстар</a:t>
            </a:r>
            <a:r>
              <a:rPr lang="ru-RU" sz="3200" b="1" dirty="0">
                <a:latin typeface="Comic Sans MS" panose="030F0702030302020204" pitchFamily="66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47800"/>
            <a:ext cx="9601200" cy="4419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Изучение биологического разнообразия Казахстана на современном этапе / Материалы международной научной Конференции </a:t>
            </a:r>
            <a:r>
              <a:rPr lang="ru-RU" dirty="0" err="1">
                <a:latin typeface="Comic Sans MS" panose="030F0702030302020204" pitchFamily="66" charset="0"/>
              </a:rPr>
              <a:t>посв</a:t>
            </a:r>
            <a:r>
              <a:rPr lang="ru-RU" dirty="0">
                <a:latin typeface="Comic Sans MS" panose="030F0702030302020204" pitchFamily="66" charset="0"/>
              </a:rPr>
              <a:t>. Юбилейном датам выдающихся ученых – ботаников Казахстана. Алматы, 6-7 июня, 2013.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Олонова</a:t>
            </a:r>
            <a:r>
              <a:rPr lang="ru-RU" dirty="0">
                <a:latin typeface="Comic Sans MS" panose="030F0702030302020204" pitchFamily="66" charset="0"/>
              </a:rPr>
              <a:t> М.В., </a:t>
            </a:r>
            <a:r>
              <a:rPr lang="ru-RU" dirty="0" err="1">
                <a:latin typeface="Comic Sans MS" panose="030F0702030302020204" pitchFamily="66" charset="0"/>
              </a:rPr>
              <a:t>Чжанг</a:t>
            </a:r>
            <a:r>
              <a:rPr lang="ru-RU" dirty="0">
                <a:latin typeface="Comic Sans MS" panose="030F0702030302020204" pitchFamily="66" charset="0"/>
              </a:rPr>
              <a:t> Д., </a:t>
            </a:r>
            <a:r>
              <a:rPr lang="ru-RU" dirty="0" err="1">
                <a:latin typeface="Comic Sans MS" panose="030F0702030302020204" pitchFamily="66" charset="0"/>
              </a:rPr>
              <a:t>Бекет</a:t>
            </a:r>
            <a:r>
              <a:rPr lang="ru-RU" dirty="0">
                <a:latin typeface="Comic Sans MS" panose="030F0702030302020204" pitchFamily="66" charset="0"/>
              </a:rPr>
              <a:t> У. Вестник Томского гос. Университета Биология 2013 № 1 (21) С.59-73.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Глазунов В.А. Охрана растительного мира XIII съезд русского </a:t>
            </a:r>
            <a:r>
              <a:rPr lang="ru-RU" dirty="0" err="1">
                <a:latin typeface="Comic Sans MS" panose="030F0702030302020204" pitchFamily="66" charset="0"/>
              </a:rPr>
              <a:t>ботан.общества</a:t>
            </a:r>
            <a:r>
              <a:rPr lang="ru-RU" dirty="0">
                <a:latin typeface="Comic Sans MS" panose="030F0702030302020204" pitchFamily="66" charset="0"/>
              </a:rPr>
              <a:t> (16-22 сентября, 2013 г., С.12-13).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Л.А.Димеева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Г.М.Кудабаева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П.В.Веселова</a:t>
            </a:r>
            <a:r>
              <a:rPr lang="ru-RU" dirty="0">
                <a:latin typeface="Comic Sans MS" panose="030F0702030302020204" pitchFamily="66" charset="0"/>
              </a:rPr>
              <a:t> Охрана растительного мира XIII съезд </a:t>
            </a:r>
            <a:r>
              <a:rPr lang="ru-RU" dirty="0" err="1">
                <a:latin typeface="Comic Sans MS" panose="030F0702030302020204" pitchFamily="66" charset="0"/>
              </a:rPr>
              <a:t>рус.ботан.общ</a:t>
            </a:r>
            <a:r>
              <a:rPr lang="ru-RU" dirty="0">
                <a:latin typeface="Comic Sans MS" panose="030F0702030302020204" pitchFamily="66" charset="0"/>
              </a:rPr>
              <a:t>. (16-22 сентября, 2013 г., С.17-18).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Мухитдинов Н.М. Геоботаника. Алматы., 2011. 384 б.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Камелин</a:t>
            </a:r>
            <a:r>
              <a:rPr lang="ru-RU" dirty="0">
                <a:latin typeface="Comic Sans MS" panose="030F0702030302020204" pitchFamily="66" charset="0"/>
              </a:rPr>
              <a:t> Р.Б. Актуальные проблемы геоботаники III </a:t>
            </a:r>
            <a:r>
              <a:rPr lang="ru-RU" dirty="0" err="1">
                <a:latin typeface="Comic Sans MS" panose="030F0702030302020204" pitchFamily="66" charset="0"/>
              </a:rPr>
              <a:t>Всероссиская</a:t>
            </a:r>
            <a:r>
              <a:rPr lang="ru-RU" dirty="0">
                <a:latin typeface="Comic Sans MS" panose="030F0702030302020204" pitchFamily="66" charset="0"/>
              </a:rPr>
              <a:t> школа конференция Научный центр РАН Петрозаводск., 2007., С.8-22.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Розенберг Г.С. Актуальные проблемы геоботаники III </a:t>
            </a:r>
            <a:r>
              <a:rPr lang="ru-RU" dirty="0" err="1">
                <a:latin typeface="Comic Sans MS" panose="030F0702030302020204" pitchFamily="66" charset="0"/>
              </a:rPr>
              <a:t>Всероссиская</a:t>
            </a:r>
            <a:r>
              <a:rPr lang="ru-RU" dirty="0">
                <a:latin typeface="Comic Sans MS" panose="030F0702030302020204" pitchFamily="66" charset="0"/>
              </a:rPr>
              <a:t> школа- конференция Научный центр РАН Петрозаводск., 2007., С.72-118.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0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E1724-69F1-F97F-F33C-FE23D3A5F2F2}"/>
              </a:ext>
            </a:extLst>
          </p:cNvPr>
          <p:cNvSpPr txBox="1"/>
          <p:nvPr/>
        </p:nvSpPr>
        <p:spPr>
          <a:xfrm>
            <a:off x="1706880" y="250567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Назарларыңызға рахмет!</a:t>
            </a:r>
            <a:endParaRPr lang="ru-KZ" sz="4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8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24BE22-A124-797D-81FB-3443867285DA}"/>
              </a:ext>
            </a:extLst>
          </p:cNvPr>
          <p:cNvSpPr txBox="1"/>
          <p:nvPr/>
        </p:nvSpPr>
        <p:spPr>
          <a:xfrm>
            <a:off x="914399" y="970954"/>
            <a:ext cx="10168467" cy="2436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Сабақтың жоспары:</a:t>
            </a:r>
            <a:endParaRPr lang="ru-KZ" sz="2400" b="1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ru-KZ" altLang="ru-KZ" sz="2400" dirty="0">
                <a:latin typeface="Comic Sans MS" panose="030F0702030302020204" pitchFamily="66" charset="0"/>
              </a:rPr>
              <a:t>Өсімдіктердің тіршілігін қамтамасыз ететін негізгі компоненттерді (топырақ, су, климат, жануарлар, микроорганизмдер, экожүйе) түсіндіру;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ru-KZ" altLang="ru-KZ" sz="2400" dirty="0">
                <a:latin typeface="Comic Sans MS" panose="030F0702030302020204" pitchFamily="66" charset="0"/>
              </a:rPr>
              <a:t>Оларды қорғау жолдарын сипаттау;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ru-KZ" altLang="ru-KZ" sz="2400" dirty="0">
                <a:latin typeface="Comic Sans MS" panose="030F0702030302020204" pitchFamily="66" charset="0"/>
              </a:rPr>
              <a:t>Тұтас экожүйені сақтау қажеттілігі туралы білім қалыптастыру.</a:t>
            </a:r>
          </a:p>
        </p:txBody>
      </p:sp>
    </p:spTree>
    <p:extLst>
      <p:ext uri="{BB962C8B-B14F-4D97-AF65-F5344CB8AC3E}">
        <p14:creationId xmlns:p14="http://schemas.microsoft.com/office/powerpoint/2010/main" val="34963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C0C63B-255D-0CDF-226F-040098AEC7C1}"/>
              </a:ext>
            </a:extLst>
          </p:cNvPr>
          <p:cNvSpPr txBox="1"/>
          <p:nvPr/>
        </p:nvSpPr>
        <p:spPr>
          <a:xfrm>
            <a:off x="975360" y="571563"/>
            <a:ext cx="101299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err="1"/>
              <a:t>Өсімдіктердің</a:t>
            </a:r>
            <a:r>
              <a:rPr lang="ru-RU" sz="2400" b="1" dirty="0"/>
              <a:t> </a:t>
            </a:r>
            <a:r>
              <a:rPr lang="ru-RU" sz="2400" b="1" dirty="0" err="1"/>
              <a:t>басқа</a:t>
            </a:r>
            <a:r>
              <a:rPr lang="ru-RU" sz="2400" b="1" dirty="0"/>
              <a:t> </a:t>
            </a:r>
            <a:r>
              <a:rPr lang="ru-RU" sz="2400" b="1" dirty="0" err="1"/>
              <a:t>компоненттерін</a:t>
            </a:r>
            <a:r>
              <a:rPr lang="ru-RU" sz="2400" b="1" dirty="0"/>
              <a:t> </a:t>
            </a:r>
            <a:r>
              <a:rPr lang="ru-RU" sz="2400" b="1" dirty="0" err="1"/>
              <a:t>қорғау</a:t>
            </a:r>
            <a:endParaRPr lang="ru-RU" sz="2400" b="1" dirty="0"/>
          </a:p>
          <a:p>
            <a:pPr algn="ctr">
              <a:buNone/>
            </a:pPr>
            <a:endParaRPr lang="ru-RU" sz="2400" b="1" dirty="0"/>
          </a:p>
          <a:p>
            <a:pPr algn="ctr">
              <a:buNone/>
            </a:pPr>
            <a:r>
              <a:rPr lang="ru-RU" sz="2400" dirty="0" err="1"/>
              <a:t>Өсімдік</a:t>
            </a:r>
            <a:r>
              <a:rPr lang="ru-RU" sz="2400" dirty="0"/>
              <a:t> </a:t>
            </a:r>
            <a:r>
              <a:rPr lang="ru-RU" sz="2400" dirty="0" err="1"/>
              <a:t>ресурстарын</a:t>
            </a:r>
            <a:r>
              <a:rPr lang="ru-RU" sz="2400" dirty="0"/>
              <a:t> </a:t>
            </a:r>
            <a:r>
              <a:rPr lang="ru-RU" sz="2400" dirty="0" err="1"/>
              <a:t>сақтау</a:t>
            </a:r>
            <a:r>
              <a:rPr lang="ru-RU" sz="2400" dirty="0"/>
              <a:t> тек </a:t>
            </a:r>
            <a:r>
              <a:rPr lang="ru-RU" sz="2400" dirty="0" err="1"/>
              <a:t>өсімдіктердің</a:t>
            </a:r>
            <a:r>
              <a:rPr lang="ru-RU" sz="2400" dirty="0"/>
              <a:t> </a:t>
            </a:r>
            <a:r>
              <a:rPr lang="ru-RU" sz="2400" dirty="0" err="1"/>
              <a:t>өзін</a:t>
            </a:r>
            <a:r>
              <a:rPr lang="ru-RU" sz="2400" dirty="0"/>
              <a:t> </a:t>
            </a:r>
            <a:r>
              <a:rPr lang="ru-RU" sz="2400" dirty="0" err="1"/>
              <a:t>қорғаумен</a:t>
            </a:r>
            <a:r>
              <a:rPr lang="ru-RU" sz="2400" dirty="0"/>
              <a:t> </a:t>
            </a:r>
            <a:r>
              <a:rPr lang="ru-RU" sz="2400" dirty="0" err="1"/>
              <a:t>шектелмейді</a:t>
            </a:r>
            <a:r>
              <a:rPr lang="ru-RU" sz="2400" dirty="0"/>
              <a:t>.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толыққанды</a:t>
            </a:r>
            <a:r>
              <a:rPr lang="ru-RU" sz="2400" dirty="0"/>
              <a:t> </a:t>
            </a:r>
            <a:r>
              <a:rPr lang="ru-RU" sz="2400" dirty="0" err="1"/>
              <a:t>тіршілік</a:t>
            </a:r>
            <a:r>
              <a:rPr lang="ru-RU" sz="2400" dirty="0"/>
              <a:t> </a:t>
            </a:r>
            <a:r>
              <a:rPr lang="ru-RU" sz="2400" dirty="0" err="1"/>
              <a:t>етуіне</a:t>
            </a:r>
            <a:r>
              <a:rPr lang="ru-RU" sz="2400" dirty="0"/>
              <a:t> </a:t>
            </a:r>
            <a:r>
              <a:rPr lang="ru-RU" sz="2400" dirty="0" err="1"/>
              <a:t>әсер</a:t>
            </a:r>
            <a:r>
              <a:rPr lang="ru-RU" sz="2400" dirty="0"/>
              <a:t> </a:t>
            </a:r>
            <a:r>
              <a:rPr lang="ru-RU" sz="2400" dirty="0" err="1"/>
              <a:t>ететін</a:t>
            </a:r>
            <a:r>
              <a:rPr lang="ru-RU" sz="2400" dirty="0"/>
              <a:t> </a:t>
            </a:r>
            <a:r>
              <a:rPr lang="ru-RU" sz="2400" dirty="0" err="1"/>
              <a:t>қосымша</a:t>
            </a:r>
            <a:r>
              <a:rPr lang="ru-RU" sz="2400" dirty="0"/>
              <a:t> </a:t>
            </a:r>
            <a:r>
              <a:rPr lang="ru-RU" sz="2400" dirty="0" err="1"/>
              <a:t>компоненттерді</a:t>
            </a:r>
            <a:r>
              <a:rPr lang="ru-RU" sz="2400" dirty="0"/>
              <a:t> де </a:t>
            </a:r>
            <a:r>
              <a:rPr lang="ru-RU" sz="2400" dirty="0" err="1"/>
              <a:t>сақтау</a:t>
            </a:r>
            <a:r>
              <a:rPr lang="ru-RU" sz="2400" dirty="0"/>
              <a:t> </a:t>
            </a:r>
            <a:r>
              <a:rPr lang="ru-RU" sz="2400" dirty="0" err="1"/>
              <a:t>маңызды</a:t>
            </a:r>
            <a:r>
              <a:rPr lang="ru-RU" sz="2400" dirty="0"/>
              <a:t>.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компоненттер</a:t>
            </a:r>
            <a:r>
              <a:rPr lang="ru-RU" sz="2400" dirty="0"/>
              <a:t> </a:t>
            </a:r>
            <a:r>
              <a:rPr lang="ru-RU" sz="2400" dirty="0" err="1"/>
              <a:t>экожүйенің</a:t>
            </a:r>
            <a:r>
              <a:rPr lang="ru-RU" sz="2400" dirty="0"/>
              <a:t> </a:t>
            </a:r>
            <a:r>
              <a:rPr lang="ru-RU" sz="2400" dirty="0" err="1"/>
              <a:t>тұрақтылығын</a:t>
            </a:r>
            <a:r>
              <a:rPr lang="ru-RU" sz="2400" dirty="0"/>
              <a:t> </a:t>
            </a:r>
            <a:r>
              <a:rPr lang="ru-RU" sz="2400" dirty="0" err="1"/>
              <a:t>сақтауға</a:t>
            </a:r>
            <a:r>
              <a:rPr lang="ru-RU" sz="2400" dirty="0"/>
              <a:t> </a:t>
            </a:r>
            <a:r>
              <a:rPr lang="ru-RU" sz="2400" dirty="0" err="1"/>
              <a:t>көмектеседі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60ACF9-60DA-2012-300E-820C72873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3010040"/>
            <a:ext cx="4847684" cy="36171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1172BC-12C1-F975-BF9F-4F7D0F9A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958" y="3010040"/>
            <a:ext cx="4736340" cy="36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8370DB-8CB1-060A-6D99-7797D25A1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42" y="502921"/>
            <a:ext cx="6454141" cy="586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CF9E62-47C7-B8FA-E418-4254B1AEC8C1}"/>
              </a:ext>
            </a:extLst>
          </p:cNvPr>
          <p:cNvSpPr txBox="1"/>
          <p:nvPr/>
        </p:nvSpPr>
        <p:spPr>
          <a:xfrm>
            <a:off x="777239" y="312689"/>
            <a:ext cx="458257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Экологиялық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жүйе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экожүйе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—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тірі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ағзалар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жиынтығының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қоректену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өсу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және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ұрпақ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беру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мақсатында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белгілі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бір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тіршілік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ету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кеңістігін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бірлесепайдалануының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ru-RU" sz="2000" u="none" strike="noStrike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Тарих"/>
              </a:rPr>
              <a:t>тарихи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қалыптасқан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ru-RU" sz="2000" u="none" strike="noStrike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Жүйе"/>
              </a:rPr>
              <a:t>жүйесі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Экожүйе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құрамына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ru-RU" sz="2000" u="none" strike="noStrike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Организм"/>
              </a:rPr>
              <a:t>организмдер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де,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табиғи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орта да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кіретін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тірі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ru-RU" sz="2000" u="none" strike="noStrike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Табиғат"/>
              </a:rPr>
              <a:t>табиғаттың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негізгі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функционалдық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бірлігі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болып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табылады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Экожүйенің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құрылымын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ru-RU" sz="2000" u="none" strike="noStrike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Энергия"/>
              </a:rPr>
              <a:t>энергияны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трансформациялаудың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үш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деңгейі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(</a:t>
            </a:r>
            <a:r>
              <a:rPr lang="ru-RU" sz="2000" u="none" strike="noStrike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Консументтер"/>
              </a:rPr>
              <a:t>консументтер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 </a:t>
            </a:r>
            <a:r>
              <a:rPr lang="ru-RU" sz="2000" u="none" strike="noStrike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Продуценттер"/>
              </a:rPr>
              <a:t>продуценттер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 </a:t>
            </a:r>
            <a:r>
              <a:rPr lang="ru-RU" sz="2000" u="none" strike="noStrike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Редуценттер"/>
              </a:rPr>
              <a:t>редуценттер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) мен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қатты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және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газ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тәрізді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ru-RU" sz="2000" u="none" strike="noStrike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11" tooltip="Жердегі зат айналымы"/>
              </a:rPr>
              <a:t>заттар</a:t>
            </a:r>
            <a:r>
              <a:rPr lang="ru-RU" sz="2000" u="none" strike="noStrike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11" tooltip="Жердегі зат айналымы"/>
              </a:rPr>
              <a:t> </a:t>
            </a:r>
            <a:r>
              <a:rPr lang="ru-RU" sz="2000" u="none" strike="noStrike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11" tooltip="Жердегі зат айналымы"/>
              </a:rPr>
              <a:t>айналымы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құрайды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Экологиялық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жүйелер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туралы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ұғымға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алғаш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рет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1930-шы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жылдары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а.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Тенсли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(1935)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түсініктеме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жазды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ru-KZ" sz="20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8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B7D7E2-9F59-8F2B-AE5A-2868C1D3AAD5}"/>
              </a:ext>
            </a:extLst>
          </p:cNvPr>
          <p:cNvSpPr txBox="1"/>
          <p:nvPr/>
        </p:nvSpPr>
        <p:spPr>
          <a:xfrm>
            <a:off x="967427" y="1208292"/>
            <a:ext cx="54265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1. </a:t>
            </a:r>
            <a:r>
              <a:rPr lang="ru-RU" sz="2400" b="1" dirty="0" err="1"/>
              <a:t>Топырақты</a:t>
            </a:r>
            <a:r>
              <a:rPr lang="ru-RU" sz="2400" b="1" dirty="0"/>
              <a:t> </a:t>
            </a:r>
            <a:r>
              <a:rPr lang="ru-RU" sz="2400" b="1" dirty="0" err="1"/>
              <a:t>қорғау</a:t>
            </a:r>
            <a:endParaRPr lang="ru-RU" sz="2400" b="1" dirty="0"/>
          </a:p>
          <a:p>
            <a:pPr>
              <a:buNone/>
            </a:pPr>
            <a:r>
              <a:rPr lang="ru-RU" sz="2400" dirty="0" err="1"/>
              <a:t>Өсімдіктердің</a:t>
            </a:r>
            <a:r>
              <a:rPr lang="ru-RU" sz="2400" dirty="0"/>
              <a:t> </a:t>
            </a:r>
            <a:r>
              <a:rPr lang="ru-RU" sz="2400" dirty="0" err="1"/>
              <a:t>өсуі</a:t>
            </a:r>
            <a:r>
              <a:rPr lang="ru-RU" sz="2400" dirty="0"/>
              <a:t> </a:t>
            </a:r>
            <a:r>
              <a:rPr lang="ru-RU" sz="2400" dirty="0" err="1"/>
              <a:t>тікелей</a:t>
            </a:r>
            <a:r>
              <a:rPr lang="ru-RU" sz="2400" dirty="0"/>
              <a:t> </a:t>
            </a:r>
            <a:r>
              <a:rPr lang="ru-RU" sz="2400" dirty="0" err="1"/>
              <a:t>топыраққа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err="1"/>
              <a:t>Топырақтың</a:t>
            </a:r>
            <a:r>
              <a:rPr lang="ru-RU" sz="2400" dirty="0"/>
              <a:t> </a:t>
            </a:r>
            <a:r>
              <a:rPr lang="ru-RU" sz="2400" dirty="0" err="1"/>
              <a:t>құнарлылығы</a:t>
            </a:r>
            <a:r>
              <a:rPr lang="ru-RU" sz="2400" dirty="0"/>
              <a:t> </a:t>
            </a:r>
            <a:r>
              <a:rPr lang="ru-RU" sz="2400" dirty="0" err="1"/>
              <a:t>төмендесе</a:t>
            </a:r>
            <a:r>
              <a:rPr lang="ru-RU" sz="2400" dirty="0"/>
              <a:t>, </a:t>
            </a:r>
            <a:r>
              <a:rPr lang="ru-RU" sz="2400" dirty="0" err="1"/>
              <a:t>өсімдіктер</a:t>
            </a:r>
            <a:r>
              <a:rPr lang="ru-RU" sz="2400" dirty="0"/>
              <a:t> </a:t>
            </a:r>
            <a:r>
              <a:rPr lang="ru-RU" sz="2400" dirty="0" err="1"/>
              <a:t>жойылады</a:t>
            </a:r>
            <a:r>
              <a:rPr lang="ru-RU" sz="2400" dirty="0"/>
              <a:t>.</a:t>
            </a:r>
          </a:p>
          <a:p>
            <a:pPr>
              <a:buNone/>
            </a:pPr>
            <a:r>
              <a:rPr lang="ru-RU" sz="2400" b="1" dirty="0" err="1"/>
              <a:t>Топырақты</a:t>
            </a:r>
            <a:r>
              <a:rPr lang="ru-RU" sz="2400" b="1" dirty="0"/>
              <a:t> </a:t>
            </a:r>
            <a:r>
              <a:rPr lang="ru-RU" sz="2400" b="1" dirty="0" err="1"/>
              <a:t>қорғау</a:t>
            </a:r>
            <a:r>
              <a:rPr lang="ru-RU" sz="2400" b="1" dirty="0"/>
              <a:t> </a:t>
            </a:r>
            <a:r>
              <a:rPr lang="ru-RU" sz="2400" b="1" dirty="0" err="1"/>
              <a:t>жолдары</a:t>
            </a:r>
            <a:r>
              <a:rPr lang="ru-RU" sz="2400" b="1" dirty="0"/>
              <a:t>: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Эрозиядан</a:t>
            </a:r>
            <a:r>
              <a:rPr lang="ru-RU" sz="2400" dirty="0"/>
              <a:t> </a:t>
            </a:r>
            <a:r>
              <a:rPr lang="ru-RU" sz="2400" dirty="0" err="1"/>
              <a:t>сақтау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Органикалық</a:t>
            </a:r>
            <a:r>
              <a:rPr lang="ru-RU" sz="2400" dirty="0"/>
              <a:t> </a:t>
            </a:r>
            <a:r>
              <a:rPr lang="ru-RU" sz="2400" dirty="0" err="1"/>
              <a:t>тыңайтқыш</a:t>
            </a:r>
            <a:r>
              <a:rPr lang="ru-RU" sz="2400" dirty="0"/>
              <a:t> </a:t>
            </a:r>
            <a:r>
              <a:rPr lang="ru-RU" sz="2400" dirty="0" err="1"/>
              <a:t>қолдану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Қарашірікті</a:t>
            </a:r>
            <a:r>
              <a:rPr lang="ru-RU" sz="2400" dirty="0"/>
              <a:t> </a:t>
            </a:r>
            <a:r>
              <a:rPr lang="ru-RU" sz="2400" dirty="0" err="1"/>
              <a:t>сақтау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Ауыспалы</a:t>
            </a:r>
            <a:r>
              <a:rPr lang="ru-RU" sz="2400" dirty="0"/>
              <a:t> </a:t>
            </a:r>
            <a:r>
              <a:rPr lang="ru-RU" sz="2400" dirty="0" err="1"/>
              <a:t>егіншілік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Орман</a:t>
            </a:r>
            <a:r>
              <a:rPr lang="ru-RU" sz="2400" dirty="0"/>
              <a:t> </a:t>
            </a:r>
            <a:r>
              <a:rPr lang="ru-RU" sz="2400" dirty="0" err="1"/>
              <a:t>жолақтарын</a:t>
            </a:r>
            <a:r>
              <a:rPr lang="ru-RU" sz="2400" dirty="0"/>
              <a:t> </a:t>
            </a:r>
            <a:r>
              <a:rPr lang="ru-RU" sz="2400" dirty="0" err="1"/>
              <a:t>егу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5E0A57-7319-0EB5-7F58-6CD3769A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242" y="563880"/>
            <a:ext cx="5313494" cy="28651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285217-6264-1A39-6C12-B048ABF72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242" y="3568675"/>
            <a:ext cx="5315436" cy="27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1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D60F61-6884-10AE-5EE3-A31213A50BB1}"/>
              </a:ext>
            </a:extLst>
          </p:cNvPr>
          <p:cNvSpPr txBox="1"/>
          <p:nvPr/>
        </p:nvSpPr>
        <p:spPr>
          <a:xfrm>
            <a:off x="750627" y="2001883"/>
            <a:ext cx="54825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/>
              <a:t>2. </a:t>
            </a:r>
            <a:r>
              <a:rPr lang="ru-RU" sz="2000" b="1" dirty="0" err="1"/>
              <a:t>Судың</a:t>
            </a:r>
            <a:r>
              <a:rPr lang="ru-RU" sz="2000" b="1" dirty="0"/>
              <a:t> </a:t>
            </a:r>
            <a:r>
              <a:rPr lang="ru-RU" sz="2000" b="1" dirty="0" err="1"/>
              <a:t>қорын</a:t>
            </a:r>
            <a:r>
              <a:rPr lang="ru-RU" sz="2000" b="1" dirty="0"/>
              <a:t> </a:t>
            </a:r>
            <a:r>
              <a:rPr lang="ru-RU" sz="2000" b="1" dirty="0" err="1"/>
              <a:t>қорғау</a:t>
            </a:r>
            <a:endParaRPr lang="ru-RU" sz="2000" b="1" dirty="0"/>
          </a:p>
          <a:p>
            <a:pPr>
              <a:buNone/>
            </a:pPr>
            <a:r>
              <a:rPr lang="ru-RU" sz="2000" dirty="0"/>
              <a:t>Су – фотосинтез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өсімдік</a:t>
            </a:r>
            <a:r>
              <a:rPr lang="ru-RU" sz="2000" dirty="0"/>
              <a:t> </a:t>
            </a:r>
            <a:r>
              <a:rPr lang="ru-RU" sz="2000" dirty="0" err="1"/>
              <a:t>тіршілігінің</a:t>
            </a:r>
            <a:r>
              <a:rPr lang="ru-RU" sz="2000" dirty="0"/>
              <a:t> </a:t>
            </a:r>
            <a:r>
              <a:rPr lang="ru-RU" sz="2000" dirty="0" err="1"/>
              <a:t>негізі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Су </a:t>
            </a:r>
            <a:r>
              <a:rPr lang="ru-RU" sz="2000" dirty="0" err="1"/>
              <a:t>қоймаларын</a:t>
            </a:r>
            <a:r>
              <a:rPr lang="ru-RU" sz="2000" dirty="0"/>
              <a:t> </a:t>
            </a:r>
            <a:r>
              <a:rPr lang="ru-RU" sz="2000" dirty="0" err="1"/>
              <a:t>ластанбауын</a:t>
            </a:r>
            <a:r>
              <a:rPr lang="ru-RU" sz="2000" dirty="0"/>
              <a:t> </a:t>
            </a:r>
            <a:r>
              <a:rPr lang="ru-RU" sz="2000" dirty="0" err="1"/>
              <a:t>қамтамасыз</a:t>
            </a:r>
            <a:r>
              <a:rPr lang="ru-RU" sz="2000" dirty="0"/>
              <a:t> </a:t>
            </a:r>
            <a:r>
              <a:rPr lang="ru-RU" sz="2000" dirty="0" err="1"/>
              <a:t>ету</a:t>
            </a:r>
            <a:r>
              <a:rPr lang="ru-RU" sz="2000" dirty="0"/>
              <a:t> керек.</a:t>
            </a:r>
          </a:p>
          <a:p>
            <a:pPr>
              <a:buNone/>
            </a:pPr>
            <a:r>
              <a:rPr lang="ru-RU" sz="2000" b="1" dirty="0" err="1"/>
              <a:t>Сақтау</a:t>
            </a:r>
            <a:r>
              <a:rPr lang="ru-RU" sz="2000" b="1" dirty="0"/>
              <a:t> </a:t>
            </a:r>
            <a:r>
              <a:rPr lang="ru-RU" sz="2000" b="1" dirty="0" err="1"/>
              <a:t>жолдары</a:t>
            </a:r>
            <a:r>
              <a:rPr lang="ru-RU" sz="2000" b="1" dirty="0"/>
              <a:t>: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Өзен-көлдерді</a:t>
            </a:r>
            <a:r>
              <a:rPr lang="ru-RU" sz="2000" dirty="0"/>
              <a:t> </a:t>
            </a:r>
            <a:r>
              <a:rPr lang="ru-RU" sz="2000" dirty="0" err="1"/>
              <a:t>қорғау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Суарудың</a:t>
            </a:r>
            <a:r>
              <a:rPr lang="ru-RU" sz="2000" dirty="0"/>
              <a:t> </a:t>
            </a:r>
            <a:r>
              <a:rPr lang="ru-RU" sz="2000" dirty="0" err="1"/>
              <a:t>тиімді</a:t>
            </a:r>
            <a:r>
              <a:rPr lang="ru-RU" sz="2000" dirty="0"/>
              <a:t> </a:t>
            </a:r>
            <a:r>
              <a:rPr lang="ru-RU" sz="2000" dirty="0" err="1"/>
              <a:t>әдістерін</a:t>
            </a:r>
            <a:r>
              <a:rPr lang="ru-RU" sz="2000" dirty="0"/>
              <a:t> </a:t>
            </a:r>
            <a:r>
              <a:rPr lang="ru-RU" sz="2000" dirty="0" err="1"/>
              <a:t>қолдану</a:t>
            </a:r>
            <a:r>
              <a:rPr lang="ru-RU" sz="2000" dirty="0"/>
              <a:t> (</a:t>
            </a:r>
            <a:r>
              <a:rPr lang="ru-RU" sz="2000" dirty="0" err="1"/>
              <a:t>тамшылатып</a:t>
            </a:r>
            <a:r>
              <a:rPr lang="ru-RU" sz="2000" dirty="0"/>
              <a:t> </a:t>
            </a:r>
            <a:r>
              <a:rPr lang="ru-RU" sz="2000" dirty="0" err="1"/>
              <a:t>суару</a:t>
            </a:r>
            <a:r>
              <a:rPr lang="ru-RU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Ластаушы</a:t>
            </a:r>
            <a:r>
              <a:rPr lang="ru-RU" sz="2000" dirty="0"/>
              <a:t> </a:t>
            </a:r>
            <a:r>
              <a:rPr lang="ru-RU" sz="2000" dirty="0" err="1"/>
              <a:t>заттарды</a:t>
            </a:r>
            <a:r>
              <a:rPr lang="ru-RU" sz="2000" dirty="0"/>
              <a:t> </a:t>
            </a:r>
            <a:r>
              <a:rPr lang="ru-RU" sz="2000" dirty="0" err="1"/>
              <a:t>шектеу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Батпақты</a:t>
            </a:r>
            <a:r>
              <a:rPr lang="ru-RU" sz="2000" dirty="0"/>
              <a:t>, </a:t>
            </a:r>
            <a:r>
              <a:rPr lang="ru-RU" sz="2000" dirty="0" err="1"/>
              <a:t>өзен</a:t>
            </a:r>
            <a:r>
              <a:rPr lang="ru-RU" sz="2000" dirty="0"/>
              <a:t> </a:t>
            </a:r>
            <a:r>
              <a:rPr lang="ru-RU" sz="2000" dirty="0" err="1"/>
              <a:t>аңғарларын</a:t>
            </a:r>
            <a:r>
              <a:rPr lang="ru-RU" sz="2000" dirty="0"/>
              <a:t> </a:t>
            </a:r>
            <a:r>
              <a:rPr lang="ru-RU" sz="2000" dirty="0" err="1"/>
              <a:t>қалпына</a:t>
            </a:r>
            <a:r>
              <a:rPr lang="ru-RU" sz="2000" dirty="0"/>
              <a:t> </a:t>
            </a:r>
            <a:r>
              <a:rPr lang="ru-RU" sz="2000" dirty="0" err="1"/>
              <a:t>келтіру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955A8A-6DD3-4209-F4D0-0D59E5F36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797" y="563880"/>
            <a:ext cx="5061856" cy="28346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94081F-5A3D-44C6-3840-5A792067F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860" y="3693424"/>
            <a:ext cx="4970669" cy="278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0E057-77C2-598F-258B-8E9D85A34637}"/>
              </a:ext>
            </a:extLst>
          </p:cNvPr>
          <p:cNvSpPr txBox="1"/>
          <p:nvPr/>
        </p:nvSpPr>
        <p:spPr>
          <a:xfrm>
            <a:off x="785612" y="314539"/>
            <a:ext cx="737051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dirty="0"/>
              <a:t>3. </a:t>
            </a:r>
            <a:r>
              <a:rPr lang="ru-RU" sz="2200" b="1" dirty="0" err="1"/>
              <a:t>Климаттық</a:t>
            </a:r>
            <a:r>
              <a:rPr lang="ru-RU" sz="2200" b="1" dirty="0"/>
              <a:t> </a:t>
            </a:r>
            <a:r>
              <a:rPr lang="ru-RU" sz="2200" b="1" dirty="0" err="1"/>
              <a:t>жағдайларды</a:t>
            </a:r>
            <a:r>
              <a:rPr lang="ru-RU" sz="2200" b="1" dirty="0"/>
              <a:t> </a:t>
            </a:r>
            <a:r>
              <a:rPr lang="ru-RU" sz="2200" b="1" dirty="0" err="1"/>
              <a:t>қорғау</a:t>
            </a:r>
            <a:endParaRPr lang="ru-RU" sz="2200" b="1" dirty="0"/>
          </a:p>
          <a:p>
            <a:pPr>
              <a:buNone/>
            </a:pPr>
            <a:r>
              <a:rPr lang="ru-RU" sz="2200" dirty="0" err="1"/>
              <a:t>Өсімдіктер</a:t>
            </a:r>
            <a:r>
              <a:rPr lang="ru-RU" sz="2200" dirty="0"/>
              <a:t> </a:t>
            </a:r>
            <a:r>
              <a:rPr lang="ru-RU" sz="2200" dirty="0" err="1"/>
              <a:t>климатқа</a:t>
            </a:r>
            <a:r>
              <a:rPr lang="ru-RU" sz="2200" dirty="0"/>
              <a:t> </a:t>
            </a:r>
            <a:r>
              <a:rPr lang="ru-RU" sz="2200" dirty="0" err="1"/>
              <a:t>тәуелді</a:t>
            </a:r>
            <a:r>
              <a:rPr lang="ru-RU" sz="2200" dirty="0"/>
              <a:t>. Климат </a:t>
            </a:r>
            <a:r>
              <a:rPr lang="ru-RU" sz="2200" dirty="0" err="1"/>
              <a:t>өзгерсе</a:t>
            </a:r>
            <a:r>
              <a:rPr lang="ru-RU" sz="2200" dirty="0"/>
              <a:t>, </a:t>
            </a:r>
            <a:r>
              <a:rPr lang="ru-RU" sz="2200" dirty="0" err="1"/>
              <a:t>өсімдік</a:t>
            </a:r>
            <a:r>
              <a:rPr lang="ru-RU" sz="2200" dirty="0"/>
              <a:t> </a:t>
            </a:r>
            <a:r>
              <a:rPr lang="ru-RU" sz="2200" dirty="0" err="1"/>
              <a:t>түрлері</a:t>
            </a:r>
            <a:r>
              <a:rPr lang="ru-RU" sz="2200" dirty="0"/>
              <a:t> </a:t>
            </a:r>
            <a:r>
              <a:rPr lang="ru-RU" sz="2200" dirty="0" err="1"/>
              <a:t>азаяды</a:t>
            </a:r>
            <a:r>
              <a:rPr lang="ru-RU" sz="2200" dirty="0"/>
              <a:t>.</a:t>
            </a:r>
          </a:p>
          <a:p>
            <a:pPr>
              <a:buNone/>
            </a:pPr>
            <a:r>
              <a:rPr lang="ru-RU" sz="2200" b="1" dirty="0" err="1" smtClean="0"/>
              <a:t>Шаралары</a:t>
            </a:r>
            <a:r>
              <a:rPr lang="ru-RU" sz="2200" b="1" dirty="0" smtClean="0"/>
              <a:t>:</a:t>
            </a:r>
            <a:endParaRPr lang="ru-RU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err="1"/>
              <a:t>Көмірқышқыл</a:t>
            </a:r>
            <a:r>
              <a:rPr lang="ru-RU" sz="2200" dirty="0"/>
              <a:t> </a:t>
            </a:r>
            <a:r>
              <a:rPr lang="ru-RU" sz="2200" dirty="0" err="1"/>
              <a:t>газының</a:t>
            </a:r>
            <a:r>
              <a:rPr lang="ru-RU" sz="2200" dirty="0"/>
              <a:t> </a:t>
            </a:r>
            <a:r>
              <a:rPr lang="ru-RU" sz="2200" dirty="0" err="1"/>
              <a:t>көбеюін</a:t>
            </a:r>
            <a:r>
              <a:rPr lang="ru-RU" sz="2200" dirty="0"/>
              <a:t> </a:t>
            </a:r>
            <a:r>
              <a:rPr lang="ru-RU" sz="2200" dirty="0" err="1"/>
              <a:t>азайту</a:t>
            </a:r>
            <a:endParaRPr lang="ru-RU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err="1"/>
              <a:t>Орманды</a:t>
            </a:r>
            <a:r>
              <a:rPr lang="ru-RU" sz="2200" dirty="0"/>
              <a:t> </a:t>
            </a:r>
            <a:r>
              <a:rPr lang="ru-RU" sz="2200" dirty="0" err="1"/>
              <a:t>көбейту</a:t>
            </a:r>
            <a:endParaRPr lang="ru-RU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err="1"/>
              <a:t>Ауа</a:t>
            </a:r>
            <a:r>
              <a:rPr lang="ru-RU" sz="2200" dirty="0"/>
              <a:t> </a:t>
            </a:r>
            <a:r>
              <a:rPr lang="ru-RU" sz="2200" dirty="0" err="1"/>
              <a:t>сапасын</a:t>
            </a:r>
            <a:r>
              <a:rPr lang="ru-RU" sz="2200" dirty="0"/>
              <a:t> </a:t>
            </a:r>
            <a:r>
              <a:rPr lang="ru-RU" sz="2200" dirty="0" err="1"/>
              <a:t>жақсарту</a:t>
            </a: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DC0C64-3F59-02FC-5C46-40C6F212C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871" y="2776752"/>
            <a:ext cx="7370518" cy="39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4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4067F9-6546-6912-13C7-6CD857D0B797}"/>
              </a:ext>
            </a:extLst>
          </p:cNvPr>
          <p:cNvSpPr txBox="1"/>
          <p:nvPr/>
        </p:nvSpPr>
        <p:spPr>
          <a:xfrm>
            <a:off x="792480" y="1669560"/>
            <a:ext cx="46024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/>
              <a:t>4. </a:t>
            </a:r>
            <a:r>
              <a:rPr lang="ru-RU" sz="2000" b="1" dirty="0" err="1"/>
              <a:t>Жануарлар</a:t>
            </a:r>
            <a:r>
              <a:rPr lang="ru-RU" sz="2000" b="1" dirty="0"/>
              <a:t> </a:t>
            </a:r>
            <a:r>
              <a:rPr lang="ru-RU" sz="2000" b="1" dirty="0" err="1"/>
              <a:t>әлемін</a:t>
            </a:r>
            <a:r>
              <a:rPr lang="ru-RU" sz="2000" b="1" dirty="0"/>
              <a:t> </a:t>
            </a:r>
            <a:r>
              <a:rPr lang="ru-RU" sz="2000" b="1" dirty="0" err="1"/>
              <a:t>қорғау</a:t>
            </a:r>
            <a:endParaRPr lang="ru-RU" sz="2000" b="1" dirty="0"/>
          </a:p>
          <a:p>
            <a:pPr>
              <a:buNone/>
            </a:pPr>
            <a:r>
              <a:rPr lang="ru-RU" sz="2000" dirty="0" err="1"/>
              <a:t>Көптеген</a:t>
            </a:r>
            <a:r>
              <a:rPr lang="ru-RU" sz="2000" dirty="0"/>
              <a:t> </a:t>
            </a:r>
            <a:r>
              <a:rPr lang="ru-RU" sz="2000" dirty="0" err="1"/>
              <a:t>өсімдіктер</a:t>
            </a:r>
            <a:r>
              <a:rPr lang="ru-RU" sz="2000" dirty="0"/>
              <a:t> </a:t>
            </a:r>
            <a:r>
              <a:rPr lang="ru-RU" sz="2000" dirty="0" err="1"/>
              <a:t>тозаңдануға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тұқым</a:t>
            </a:r>
            <a:r>
              <a:rPr lang="ru-RU" sz="2000" dirty="0"/>
              <a:t> </a:t>
            </a:r>
            <a:r>
              <a:rPr lang="ru-RU" sz="2000" dirty="0" err="1"/>
              <a:t>таратуға</a:t>
            </a:r>
            <a:r>
              <a:rPr lang="ru-RU" sz="2000" dirty="0"/>
              <a:t> </a:t>
            </a:r>
            <a:r>
              <a:rPr lang="ru-RU" sz="2000" dirty="0" err="1"/>
              <a:t>жануарларға</a:t>
            </a:r>
            <a:r>
              <a:rPr lang="ru-RU" sz="2000" dirty="0"/>
              <a:t> </a:t>
            </a:r>
            <a:r>
              <a:rPr lang="ru-RU" sz="2000" dirty="0" err="1"/>
              <a:t>тәуелді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(</a:t>
            </a:r>
            <a:r>
              <a:rPr lang="ru-RU" sz="2000" dirty="0" err="1"/>
              <a:t>мысалы</a:t>
            </a:r>
            <a:r>
              <a:rPr lang="ru-RU" sz="2000" dirty="0"/>
              <a:t>: </a:t>
            </a:r>
            <a:r>
              <a:rPr lang="ru-RU" sz="2000" dirty="0" err="1"/>
              <a:t>жәндіктер</a:t>
            </a:r>
            <a:r>
              <a:rPr lang="ru-RU" sz="2000" dirty="0"/>
              <a:t>, </a:t>
            </a:r>
            <a:r>
              <a:rPr lang="ru-RU" sz="2000" dirty="0" err="1"/>
              <a:t>құстар</a:t>
            </a:r>
            <a:r>
              <a:rPr lang="ru-RU" sz="2000" dirty="0"/>
              <a:t>, </a:t>
            </a:r>
            <a:r>
              <a:rPr lang="ru-RU" sz="2000" dirty="0" err="1"/>
              <a:t>сүтқоректілер</a:t>
            </a:r>
            <a:r>
              <a:rPr lang="ru-RU" sz="2000" dirty="0"/>
              <a:t>)</a:t>
            </a:r>
          </a:p>
          <a:p>
            <a:pPr>
              <a:buNone/>
            </a:pPr>
            <a:r>
              <a:rPr lang="ru-RU" sz="2000" b="1" dirty="0" err="1"/>
              <a:t>Шаралар</a:t>
            </a:r>
            <a:r>
              <a:rPr lang="ru-RU" sz="2000" b="1" dirty="0"/>
              <a:t>: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Жануарларды</a:t>
            </a:r>
            <a:r>
              <a:rPr lang="ru-RU" sz="2000" dirty="0"/>
              <a:t> </a:t>
            </a:r>
            <a:r>
              <a:rPr lang="ru-RU" sz="2000" dirty="0" err="1"/>
              <a:t>қорғау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Табиғи</a:t>
            </a:r>
            <a:r>
              <a:rPr lang="ru-RU" sz="2000" dirty="0"/>
              <a:t> </a:t>
            </a:r>
            <a:r>
              <a:rPr lang="ru-RU" sz="2000" dirty="0" err="1"/>
              <a:t>экожүйелерді</a:t>
            </a:r>
            <a:r>
              <a:rPr lang="ru-RU" sz="2000" dirty="0"/>
              <a:t> </a:t>
            </a:r>
            <a:r>
              <a:rPr lang="ru-RU" sz="2000" dirty="0" err="1"/>
              <a:t>сақтау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Қорықтар</a:t>
            </a:r>
            <a:r>
              <a:rPr lang="ru-RU" sz="2000" dirty="0"/>
              <a:t> </a:t>
            </a:r>
            <a:r>
              <a:rPr lang="ru-RU" sz="2000" dirty="0" err="1"/>
              <a:t>құру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ECA8DE-3247-38FC-F082-5CFE924BA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08977"/>
            <a:ext cx="4511040" cy="63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9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D5C073-175B-BAEA-0E93-F6C9A150D14E}"/>
              </a:ext>
            </a:extLst>
          </p:cNvPr>
          <p:cNvSpPr txBox="1"/>
          <p:nvPr/>
        </p:nvSpPr>
        <p:spPr>
          <a:xfrm>
            <a:off x="1009935" y="2413337"/>
            <a:ext cx="53299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KZ" sz="2000" b="1" dirty="0"/>
              <a:t>5. </a:t>
            </a:r>
            <a:r>
              <a:rPr lang="ru-RU" sz="2000" b="1" dirty="0" err="1"/>
              <a:t>Микроорганизмдерді</a:t>
            </a:r>
            <a:r>
              <a:rPr lang="ru-RU" sz="2000" b="1" dirty="0"/>
              <a:t> </a:t>
            </a:r>
            <a:r>
              <a:rPr lang="ru-RU" sz="2000" b="1" dirty="0" err="1"/>
              <a:t>қорғау</a:t>
            </a:r>
            <a:endParaRPr lang="ru-RU" sz="2000" b="1" dirty="0"/>
          </a:p>
          <a:p>
            <a:pPr>
              <a:buNone/>
            </a:pPr>
            <a:r>
              <a:rPr lang="ru-RU" sz="2000" dirty="0" err="1"/>
              <a:t>Топырақтағы</a:t>
            </a:r>
            <a:r>
              <a:rPr lang="ru-RU" sz="2000" dirty="0"/>
              <a:t> </a:t>
            </a:r>
            <a:r>
              <a:rPr lang="ru-RU" sz="2000" dirty="0" err="1"/>
              <a:t>бактериялар</a:t>
            </a:r>
            <a:r>
              <a:rPr lang="ru-RU" sz="2000" dirty="0"/>
              <a:t>, </a:t>
            </a:r>
            <a:r>
              <a:rPr lang="ru-RU" sz="2000" dirty="0" err="1"/>
              <a:t>саңырауқұлақтар</a:t>
            </a:r>
            <a:r>
              <a:rPr lang="ru-RU" sz="2000" dirty="0"/>
              <a:t> </a:t>
            </a:r>
            <a:r>
              <a:rPr lang="ru-RU" sz="2000" dirty="0" err="1"/>
              <a:t>өсімдіктің</a:t>
            </a:r>
            <a:r>
              <a:rPr lang="ru-RU" sz="2000" dirty="0"/>
              <a:t> </a:t>
            </a:r>
            <a:r>
              <a:rPr lang="ru-RU" sz="2000" dirty="0" err="1"/>
              <a:t>қоректенуіне</a:t>
            </a:r>
            <a:r>
              <a:rPr lang="ru-RU" sz="2000" dirty="0"/>
              <a:t> </a:t>
            </a:r>
            <a:r>
              <a:rPr lang="ru-RU" sz="2000" dirty="0" err="1"/>
              <a:t>қажет</a:t>
            </a:r>
            <a:r>
              <a:rPr lang="ru-RU" sz="2000" dirty="0"/>
              <a:t>.</a:t>
            </a:r>
          </a:p>
          <a:p>
            <a:pPr>
              <a:buNone/>
            </a:pPr>
            <a:r>
              <a:rPr lang="ru-RU" sz="2000" b="1" dirty="0" err="1"/>
              <a:t>Шаралар</a:t>
            </a:r>
            <a:r>
              <a:rPr lang="ru-RU" sz="2000" b="1" dirty="0"/>
              <a:t>: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Топырақтағы</a:t>
            </a:r>
            <a:r>
              <a:rPr lang="ru-RU" sz="2000" dirty="0"/>
              <a:t> </a:t>
            </a:r>
            <a:r>
              <a:rPr lang="ru-RU" sz="2000" dirty="0" err="1"/>
              <a:t>химиялық</a:t>
            </a:r>
            <a:r>
              <a:rPr lang="ru-RU" sz="2000" dirty="0"/>
              <a:t> </a:t>
            </a:r>
            <a:r>
              <a:rPr lang="ru-RU" sz="2000" dirty="0" err="1"/>
              <a:t>ластануды</a:t>
            </a:r>
            <a:r>
              <a:rPr lang="ru-RU" sz="2000" dirty="0"/>
              <a:t> </a:t>
            </a:r>
            <a:r>
              <a:rPr lang="ru-RU" sz="2000" dirty="0" err="1"/>
              <a:t>азайту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Органикалық</a:t>
            </a:r>
            <a:r>
              <a:rPr lang="ru-RU" sz="2000" dirty="0"/>
              <a:t> </a:t>
            </a:r>
            <a:r>
              <a:rPr lang="ru-RU" sz="2000" dirty="0" err="1"/>
              <a:t>егіншілік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Топырақ</a:t>
            </a:r>
            <a:r>
              <a:rPr lang="ru-RU" sz="2000" dirty="0"/>
              <a:t> </a:t>
            </a:r>
            <a:r>
              <a:rPr lang="ru-RU" sz="2000" dirty="0" err="1"/>
              <a:t>микробиомын</a:t>
            </a:r>
            <a:r>
              <a:rPr lang="ru-RU" sz="2000" dirty="0"/>
              <a:t> </a:t>
            </a:r>
            <a:r>
              <a:rPr lang="ru-RU" sz="2000" dirty="0" err="1"/>
              <a:t>зерттеу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D9C55E-088F-7AD3-5F0C-D37904BAD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508" y="274320"/>
            <a:ext cx="4786443" cy="31851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08CEF2-1F3A-B401-B505-7D9403733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434" y="3618220"/>
            <a:ext cx="4596424" cy="27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78529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311</TotalTime>
  <Words>438</Words>
  <Application>Microsoft Office PowerPoint</Application>
  <PresentationFormat>Широкоэкранный</PresentationFormat>
  <Paragraphs>72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Franklin Gothic Book</vt:lpstr>
      <vt:lpstr>Times New Roman</vt:lpstr>
      <vt:lpstr>Уголки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 </vt:lpstr>
      <vt:lpstr>Әдебиеттер және ресурстар: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Tolganay Ryskali</dc:creator>
  <cp:lastModifiedBy>Lenovo</cp:lastModifiedBy>
  <cp:revision>31</cp:revision>
  <dcterms:created xsi:type="dcterms:W3CDTF">2025-11-01T16:53:23Z</dcterms:created>
  <dcterms:modified xsi:type="dcterms:W3CDTF">2025-11-07T06:42:51Z</dcterms:modified>
</cp:coreProperties>
</file>